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15.png"/><Relationship Id="rId5" Type="http://schemas.openxmlformats.org/officeDocument/2006/relationships/image" Target="../media/image01.png"/><Relationship Id="rId6" Type="http://schemas.openxmlformats.org/officeDocument/2006/relationships/image" Target="../media/image02.jp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05.png"/><Relationship Id="rId5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Relationship Id="rId7" Type="http://schemas.openxmlformats.org/officeDocument/2006/relationships/image" Target="../media/image09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mario.cimino@unipi.it" TargetMode="External"/><Relationship Id="rId4" Type="http://schemas.openxmlformats.org/officeDocument/2006/relationships/hyperlink" Target="mailto:alessandro.lazzeri@for.unipi.it" TargetMode="External"/><Relationship Id="rId5" Type="http://schemas.openxmlformats.org/officeDocument/2006/relationships/hyperlink" Target="mailto:gigliola.vaglini@unipi.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-115250" y="534250"/>
            <a:ext cx="9451200" cy="121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7000">
                <a:solidFill>
                  <a:srgbClr val="FFFFFF"/>
                </a:solidFill>
                <a:highlight>
                  <a:srgbClr val="4A86E8"/>
                </a:highlight>
              </a:rPr>
              <a:t> Inteligencia Artificial  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27975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000000"/>
                </a:solidFill>
              </a:rPr>
              <a:t>Universidad Catolica San Pablo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194200" y="2618350"/>
            <a:ext cx="88323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000000"/>
                </a:solidFill>
              </a:rPr>
              <a:t>Julio Ticona Quispe  -  Jesus Vera Callme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375" y="10899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Uso de tecnologías colectivas-cooperativas (enjambre) para problemas escalables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277875" y="21729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Robustez (reponerse al perder a un individuo)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Escalabilidad (realizar grandes tareas)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Flexibilidad (en entornos y tareas variadas)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375" y="16995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Ventajas de implementar modelo enjambre en drones: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79575" y="32997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Cada individuo del enjambre debe actuar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201675" y="39255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4A86E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Actuar con cierto nivel de autonomía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4A86E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Realizar solo deteccion local y </a:t>
            </a:r>
            <a:r>
              <a:rPr lang="en" sz="2000">
                <a:solidFill>
                  <a:schemeClr val="dk1"/>
                </a:solidFill>
              </a:rPr>
              <a:t>comunicación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4A86E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Operar sin control centralizado o conocimiento global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4A86E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Cooperar para lograr tareas globales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375" y="11661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Si el dron encuentra un objetivo potencial, deja una porción de feromona (señal) en la ubicación, ésta actúa como atractivo potencial de drones.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800" y="3437344"/>
            <a:ext cx="603475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825" y="3383424"/>
            <a:ext cx="1480518" cy="14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075" y="1666850"/>
            <a:ext cx="1694575" cy="1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8954" y="2085494"/>
            <a:ext cx="922425" cy="6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9079" y="2539669"/>
            <a:ext cx="922425" cy="6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579" y="2872019"/>
            <a:ext cx="922425" cy="6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9729" y="2443019"/>
            <a:ext cx="922425" cy="6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9954" y="3061569"/>
            <a:ext cx="922425" cy="68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154" y="3061569"/>
            <a:ext cx="922425" cy="687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900400" y="4875850"/>
            <a:ext cx="1227900" cy="24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Acontecimiento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027350" y="3584225"/>
            <a:ext cx="1406400" cy="29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Feromona Digital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5625" y="2415037"/>
            <a:ext cx="1227900" cy="5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Trabajos Relacionados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901800" y="2491200"/>
            <a:ext cx="82347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Utilizar una </a:t>
            </a:r>
            <a:r>
              <a:rPr b="1" lang="en" sz="2000">
                <a:solidFill>
                  <a:schemeClr val="dk1"/>
                </a:solidFill>
              </a:rPr>
              <a:t>sustancia física</a:t>
            </a:r>
            <a:r>
              <a:rPr lang="en" sz="2000">
                <a:solidFill>
                  <a:schemeClr val="dk1"/>
                </a:solidFill>
              </a:rPr>
              <a:t>, una feromona, que se transmite de </a:t>
            </a:r>
            <a:r>
              <a:rPr b="1" lang="en" sz="2000">
                <a:solidFill>
                  <a:schemeClr val="dk1"/>
                </a:solidFill>
              </a:rPr>
              <a:t>manera indirecta</a:t>
            </a:r>
            <a:r>
              <a:rPr lang="en" sz="2000">
                <a:solidFill>
                  <a:schemeClr val="dk1"/>
                </a:solidFill>
              </a:rPr>
              <a:t> entre robots por medio del </a:t>
            </a:r>
            <a:r>
              <a:rPr b="1" lang="en" sz="2000">
                <a:solidFill>
                  <a:schemeClr val="dk1"/>
                </a:solidFill>
              </a:rPr>
              <a:t>medio físico.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El uso de una feromona </a:t>
            </a:r>
            <a:r>
              <a:rPr b="1" lang="en" sz="2000">
                <a:solidFill>
                  <a:schemeClr val="dk1"/>
                </a:solidFill>
              </a:rPr>
              <a:t>digital</a:t>
            </a:r>
            <a:r>
              <a:rPr lang="en" sz="2000">
                <a:solidFill>
                  <a:schemeClr val="dk1"/>
                </a:solidFill>
              </a:rPr>
              <a:t>, transmitida por la c</a:t>
            </a:r>
            <a:r>
              <a:rPr b="1" lang="en" sz="2000">
                <a:solidFill>
                  <a:schemeClr val="dk1"/>
                </a:solidFill>
              </a:rPr>
              <a:t>omunicación directa</a:t>
            </a:r>
            <a:r>
              <a:rPr lang="en" sz="2000">
                <a:solidFill>
                  <a:schemeClr val="dk1"/>
                </a:solidFill>
              </a:rPr>
              <a:t> entre robots.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El uso de una feromona digital, transmitida por una </a:t>
            </a:r>
            <a:r>
              <a:rPr b="1" lang="en" sz="2000">
                <a:solidFill>
                  <a:schemeClr val="dk1"/>
                </a:solidFill>
              </a:rPr>
              <a:t>comunicación indirecta</a:t>
            </a:r>
            <a:r>
              <a:rPr lang="en" sz="2000">
                <a:solidFill>
                  <a:schemeClr val="dk1"/>
                </a:solidFill>
              </a:rPr>
              <a:t> entre robots. (Paper)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79575" y="11661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Los trabajos publicados en el campo se pueden distinguir en tres categorías: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500">
                <a:solidFill>
                  <a:srgbClr val="FFFFFF"/>
                </a:solidFill>
              </a:rPr>
              <a:t>A. La estructura del entorno y la dinámica de feromonas</a:t>
            </a:r>
          </a:p>
        </p:txBody>
      </p:sp>
      <p:pic>
        <p:nvPicPr>
          <p:cNvPr descr="Captura de pantalla 2016-09-25 a las 2.47.26 p.m.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025" y="913200"/>
            <a:ext cx="5046298" cy="42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637200" y="2150425"/>
            <a:ext cx="4506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En </a:t>
            </a:r>
            <a:r>
              <a:rPr b="1" lang="en" sz="2000">
                <a:solidFill>
                  <a:schemeClr val="dk1"/>
                </a:solidFill>
              </a:rPr>
              <a:t>(a) </a:t>
            </a:r>
            <a:r>
              <a:rPr lang="en" sz="2000">
                <a:solidFill>
                  <a:schemeClr val="dk1"/>
                </a:solidFill>
              </a:rPr>
              <a:t>la feromona es liberada.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En </a:t>
            </a:r>
            <a:r>
              <a:rPr b="1" lang="en" sz="2000">
                <a:solidFill>
                  <a:schemeClr val="dk1"/>
                </a:solidFill>
              </a:rPr>
              <a:t>(b) </a:t>
            </a:r>
            <a:r>
              <a:rPr lang="en" sz="2000">
                <a:solidFill>
                  <a:schemeClr val="dk1"/>
                </a:solidFill>
              </a:rPr>
              <a:t>la feromona es difundida a celdas cercanas, con una constante    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En </a:t>
            </a:r>
            <a:r>
              <a:rPr b="1" lang="en" sz="2000">
                <a:solidFill>
                  <a:schemeClr val="dk1"/>
                </a:solidFill>
              </a:rPr>
              <a:t>(c-d)</a:t>
            </a:r>
            <a:r>
              <a:rPr lang="en" sz="2000">
                <a:solidFill>
                  <a:schemeClr val="dk1"/>
                </a:solidFill>
              </a:rPr>
              <a:t> la feromona se difunde y luego se evapora, para con el tiempo disminuir su intensidad con una constante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En </a:t>
            </a:r>
            <a:r>
              <a:rPr b="1" lang="en" sz="2000">
                <a:solidFill>
                  <a:schemeClr val="dk1"/>
                </a:solidFill>
              </a:rPr>
              <a:t>(e-f)</a:t>
            </a:r>
            <a:r>
              <a:rPr lang="en" sz="2000">
                <a:solidFill>
                  <a:schemeClr val="dk1"/>
                </a:solidFill>
              </a:rPr>
              <a:t> la feromona se evapora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974" y="2266250"/>
            <a:ext cx="867459" cy="3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9700" y="3739500"/>
            <a:ext cx="1048924" cy="30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500">
                <a:solidFill>
                  <a:srgbClr val="FFFFFF"/>
                </a:solidFill>
              </a:rPr>
              <a:t>A. La estructura del entorno y la dinámica de feromonas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79575" y="10899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1500">
                <a:solidFill>
                  <a:schemeClr val="dk1"/>
                </a:solidFill>
              </a:rPr>
              <a:t>La intensidad </a:t>
            </a:r>
            <a:r>
              <a:rPr b="1" i="1" lang="en" sz="1500">
                <a:solidFill>
                  <a:schemeClr val="dk1"/>
                </a:solidFill>
              </a:rPr>
              <a:t>"</a:t>
            </a:r>
            <a:r>
              <a:rPr i="1" lang="en" sz="1500">
                <a:solidFill>
                  <a:schemeClr val="dk1"/>
                </a:solidFill>
              </a:rPr>
              <a:t>p</a:t>
            </a:r>
            <a:r>
              <a:rPr b="1" i="1" lang="en" sz="1500">
                <a:solidFill>
                  <a:schemeClr val="dk1"/>
                </a:solidFill>
              </a:rPr>
              <a:t>"</a:t>
            </a:r>
            <a:r>
              <a:rPr lang="en" sz="1500">
                <a:solidFill>
                  <a:schemeClr val="dk1"/>
                </a:solidFill>
              </a:rPr>
              <a:t> de la feromona </a:t>
            </a:r>
            <a:r>
              <a:rPr b="1" i="1"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00">
                <a:solidFill>
                  <a:schemeClr val="dk1"/>
                </a:solidFill>
              </a:rPr>
              <a:t> liberada en el instante </a:t>
            </a:r>
            <a:r>
              <a:rPr b="1" i="1" lang="en" sz="1500">
                <a:solidFill>
                  <a:schemeClr val="dk1"/>
                </a:solidFill>
              </a:rPr>
              <a:t>"</a:t>
            </a:r>
            <a:r>
              <a:rPr i="1" lang="en" sz="1500">
                <a:solidFill>
                  <a:schemeClr val="dk1"/>
                </a:solidFill>
              </a:rPr>
              <a:t>t</a:t>
            </a:r>
            <a:r>
              <a:rPr b="1" i="1" lang="en" sz="1500">
                <a:solidFill>
                  <a:schemeClr val="dk1"/>
                </a:solidFill>
              </a:rPr>
              <a:t>"</a:t>
            </a:r>
            <a:r>
              <a:rPr lang="en" sz="1500">
                <a:solidFill>
                  <a:schemeClr val="dk1"/>
                </a:solidFill>
              </a:rPr>
              <a:t> en la celda </a:t>
            </a:r>
            <a:r>
              <a:rPr b="1" lang="en" sz="1500">
                <a:solidFill>
                  <a:schemeClr val="dk1"/>
                </a:solidFill>
              </a:rPr>
              <a:t>(x,y) </a:t>
            </a:r>
            <a:r>
              <a:rPr lang="en" sz="1500">
                <a:solidFill>
                  <a:schemeClr val="dk1"/>
                </a:solidFill>
              </a:rPr>
              <a:t>es entonces expresada por la siguiente fórmula: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-12485" l="0" r="0" t="0"/>
          <a:stretch/>
        </p:blipFill>
        <p:spPr>
          <a:xfrm>
            <a:off x="287125" y="1705300"/>
            <a:ext cx="8780175" cy="6866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9" name="Shape 169"/>
          <p:cNvSpPr txBox="1"/>
          <p:nvPr/>
        </p:nvSpPr>
        <p:spPr>
          <a:xfrm>
            <a:off x="1468550" y="2585050"/>
            <a:ext cx="538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</a:rPr>
              <a:t>: cte de velocidad de difusión.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0" l="0" r="74903" t="0"/>
          <a:stretch/>
        </p:blipFill>
        <p:spPr>
          <a:xfrm>
            <a:off x="1380024" y="2733125"/>
            <a:ext cx="147650" cy="2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0" r="79245" t="0"/>
          <a:stretch/>
        </p:blipFill>
        <p:spPr>
          <a:xfrm>
            <a:off x="4896125" y="2640505"/>
            <a:ext cx="202124" cy="2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940750" y="2544325"/>
            <a:ext cx="538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</a:rPr>
              <a:t>: cte de velocidad de </a:t>
            </a:r>
            <a:r>
              <a:rPr lang="en" sz="1500">
                <a:solidFill>
                  <a:schemeClr val="dk1"/>
                </a:solidFill>
              </a:rPr>
              <a:t>evaporación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146" y="3392800"/>
            <a:ext cx="1482427" cy="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775" y="3009550"/>
            <a:ext cx="1762626" cy="2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3138550" y="2892100"/>
            <a:ext cx="6695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</a:rPr>
              <a:t>cantidad restante después de difundir a celdas cercanas</a:t>
            </a:r>
            <a:r>
              <a:rPr lang="en" sz="15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757550" y="3273100"/>
            <a:ext cx="6695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</a:rPr>
              <a:t>: depósitos adicionales hechos en el intervalo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8349" y="3411475"/>
            <a:ext cx="690328" cy="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3050" y="4154099"/>
            <a:ext cx="5143224" cy="913199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9" name="Shape 17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16200" y="3716268"/>
            <a:ext cx="1101000" cy="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376550" y="3577900"/>
            <a:ext cx="5747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</a:rPr>
              <a:t>: feromona de entrada difundida desde todas las cercanas celdas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-24700" y="4295400"/>
            <a:ext cx="28047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La formula en rojo al ser multiplicada por "epsilon" es la evaporacion.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8 celdas vecinas propaga la porcion δ de su feromona a la celda (x, y) en cada ciclo de actualizacion.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500">
                <a:solidFill>
                  <a:srgbClr val="FFFFFF"/>
                </a:solidFill>
              </a:rPr>
              <a:t>B. El comportamiento del Drone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8050" y="974625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Más precisamente, cada unidad de período del drone realiza en paralelo: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08275" y="1447975"/>
            <a:ext cx="82188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Detección de objetivos, para luego liberar feromonas</a:t>
            </a:r>
            <a:r>
              <a:rPr lang="en" sz="2000">
                <a:solidFill>
                  <a:schemeClr val="dk1"/>
                </a:solidFill>
              </a:rPr>
              <a:t>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Detección</a:t>
            </a:r>
            <a:r>
              <a:rPr lang="en" sz="2000">
                <a:solidFill>
                  <a:schemeClr val="dk1"/>
                </a:solidFill>
              </a:rPr>
              <a:t> de objetos y </a:t>
            </a:r>
            <a:r>
              <a:rPr lang="en" sz="2000">
                <a:solidFill>
                  <a:schemeClr val="dk1"/>
                </a:solidFill>
              </a:rPr>
              <a:t>límites</a:t>
            </a:r>
            <a:r>
              <a:rPr lang="en" sz="2000">
                <a:solidFill>
                  <a:schemeClr val="dk1"/>
                </a:solidFill>
              </a:rPr>
              <a:t> cercanos.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311775" y="3143275"/>
            <a:ext cx="77439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FF"/>
              </a:buClr>
              <a:buSzPct val="100000"/>
              <a:buChar char="❏"/>
            </a:pPr>
            <a:r>
              <a:rPr lang="en" sz="1700">
                <a:solidFill>
                  <a:schemeClr val="dk1"/>
                </a:solidFill>
              </a:rPr>
              <a:t>Si hay una </a:t>
            </a:r>
            <a:r>
              <a:rPr b="1" lang="en" sz="1700">
                <a:solidFill>
                  <a:schemeClr val="dk1"/>
                </a:solidFill>
              </a:rPr>
              <a:t>dirección</a:t>
            </a:r>
            <a:r>
              <a:rPr b="1" lang="en" sz="1700">
                <a:solidFill>
                  <a:schemeClr val="dk1"/>
                </a:solidFill>
              </a:rPr>
              <a:t> libre siguen adelante</a:t>
            </a: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FF"/>
              </a:buClr>
              <a:buSzPct val="100000"/>
              <a:buChar char="❏"/>
            </a:pPr>
            <a:r>
              <a:rPr lang="en" sz="1700">
                <a:solidFill>
                  <a:schemeClr val="dk1"/>
                </a:solidFill>
              </a:rPr>
              <a:t>Si no hay objetos cercanos detectados, los drones tratan de </a:t>
            </a:r>
            <a:r>
              <a:rPr b="1" lang="en" sz="1700">
                <a:solidFill>
                  <a:schemeClr val="dk1"/>
                </a:solidFill>
              </a:rPr>
              <a:t>detectar feromonas</a:t>
            </a:r>
            <a:r>
              <a:rPr lang="en" sz="1700">
                <a:solidFill>
                  <a:schemeClr val="dk1"/>
                </a:solidFill>
              </a:rPr>
              <a:t> y, si se detecta, apunta </a:t>
            </a:r>
            <a:r>
              <a:rPr b="1" lang="en" sz="1700">
                <a:solidFill>
                  <a:schemeClr val="dk1"/>
                </a:solidFill>
              </a:rPr>
              <a:t>hacia la intensidad máxima</a:t>
            </a:r>
            <a:r>
              <a:rPr lang="en" sz="1700">
                <a:solidFill>
                  <a:schemeClr val="dk1"/>
                </a:solidFill>
              </a:rPr>
              <a:t> de la misma (el drone es capaz de detectar las feromonas en la </a:t>
            </a:r>
            <a:r>
              <a:rPr lang="en" sz="1700">
                <a:solidFill>
                  <a:schemeClr val="dk1"/>
                </a:solidFill>
              </a:rPr>
              <a:t>detección</a:t>
            </a:r>
            <a:r>
              <a:rPr lang="en" sz="1700">
                <a:solidFill>
                  <a:schemeClr val="dk1"/>
                </a:solidFill>
              </a:rPr>
              <a:t> de feromonas a π distancia)</a:t>
            </a: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FF"/>
              </a:buClr>
              <a:buSzPct val="100000"/>
              <a:buChar char="❏"/>
            </a:pPr>
            <a:r>
              <a:rPr lang="en" sz="1700">
                <a:solidFill>
                  <a:schemeClr val="dk1"/>
                </a:solidFill>
              </a:rPr>
              <a:t>S</a:t>
            </a:r>
            <a:r>
              <a:rPr lang="en" sz="1700">
                <a:solidFill>
                  <a:schemeClr val="dk1"/>
                </a:solidFill>
              </a:rPr>
              <a:t>i no se detecta la feromona, el drone intenta detectar drones que lo rodean con el fin de apuntar hacia el grupo. Por último, si no hay drones cerca, realiza un </a:t>
            </a:r>
            <a:r>
              <a:rPr b="1" lang="en" sz="1700">
                <a:solidFill>
                  <a:schemeClr val="dk1"/>
                </a:solidFill>
              </a:rPr>
              <a:t>giro al azar</a:t>
            </a:r>
            <a:r>
              <a:rPr lang="en" sz="1700">
                <a:solidFill>
                  <a:schemeClr val="dk1"/>
                </a:solidFill>
              </a:rPr>
              <a:t> y seguir adelante.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500">
                <a:solidFill>
                  <a:srgbClr val="FFFFFF"/>
                </a:solidFill>
              </a:rPr>
              <a:t>B. El comportamiento del Drone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8050" y="1050825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17647"/>
              <a:buChar char="❏"/>
            </a:pPr>
            <a:r>
              <a:rPr lang="en" sz="1700">
                <a:solidFill>
                  <a:schemeClr val="dk1"/>
                </a:solidFill>
              </a:rPr>
              <a:t>En el comportamiento de agrupamiento, el drone toma en cuenta únicamente los drones dentro de un radio de visibilidad de agrupamiento (ρ)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900" y="1765349"/>
            <a:ext cx="6301573" cy="32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Estudios Experimentales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749"/>
            <a:ext cx="5445709" cy="3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199" y="1488150"/>
            <a:ext cx="3482799" cy="34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3706475" y="973250"/>
            <a:ext cx="1863600" cy="3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NetLogo 5.3.1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Estudios Experimentales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19850" y="226900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Para cada experimento, 10 ensayos se han llevado a cabo, mediante el uso como un indicador de rendimiento del tiempo necesario para detectar el 95% de los objetivos en el escenario.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Hemos probado el modelo en 5 escenarios diferentes.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495875" y="3125875"/>
            <a:ext cx="77439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Forest (Bosque)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Field (Campo)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Urban (Urbano)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Rural Mines (Minas Rurales)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Urban Mines (Minas Urbanas)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Estudios Experimentales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18050" l="0" r="0" t="2433"/>
          <a:stretch/>
        </p:blipFill>
        <p:spPr>
          <a:xfrm>
            <a:off x="-4275" y="899050"/>
            <a:ext cx="5845900" cy="42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2666" r="0" t="88698"/>
          <a:stretch/>
        </p:blipFill>
        <p:spPr>
          <a:xfrm>
            <a:off x="5603775" y="2980249"/>
            <a:ext cx="3440499" cy="3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3831725" y="2144600"/>
            <a:ext cx="18528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0" name="Shape 220"/>
          <p:cNvSpPr txBox="1"/>
          <p:nvPr/>
        </p:nvSpPr>
        <p:spPr>
          <a:xfrm>
            <a:off x="3831675" y="2830400"/>
            <a:ext cx="18528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1" name="Shape 221"/>
          <p:cNvSpPr txBox="1"/>
          <p:nvPr/>
        </p:nvSpPr>
        <p:spPr>
          <a:xfrm>
            <a:off x="3831725" y="3516200"/>
            <a:ext cx="18528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2" name="Shape 222"/>
          <p:cNvSpPr txBox="1"/>
          <p:nvPr/>
        </p:nvSpPr>
        <p:spPr>
          <a:xfrm>
            <a:off x="3831675" y="4125800"/>
            <a:ext cx="18528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3" name="Shape 223"/>
          <p:cNvSpPr txBox="1"/>
          <p:nvPr/>
        </p:nvSpPr>
        <p:spPr>
          <a:xfrm>
            <a:off x="3831675" y="4354400"/>
            <a:ext cx="231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224" name="Shape 224"/>
          <p:cNvSpPr txBox="1"/>
          <p:nvPr/>
        </p:nvSpPr>
        <p:spPr>
          <a:xfrm>
            <a:off x="6120475" y="4164450"/>
            <a:ext cx="30000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Este resultado podría atribuirse al hecho de que el mapa Minas urbana tiene un muy complejo diseño de obstáculos, que hace que la </a:t>
            </a:r>
            <a:r>
              <a:rPr lang="en" sz="1000">
                <a:solidFill>
                  <a:schemeClr val="dk1"/>
                </a:solidFill>
              </a:rPr>
              <a:t>navegación</a:t>
            </a:r>
            <a:r>
              <a:rPr lang="en" sz="1000">
                <a:solidFill>
                  <a:schemeClr val="dk1"/>
                </a:solidFill>
              </a:rPr>
              <a:t> agrupada difíıcil y </a:t>
            </a:r>
            <a:r>
              <a:rPr lang="en" sz="1000">
                <a:solidFill>
                  <a:schemeClr val="dk1"/>
                </a:solidFill>
              </a:rPr>
              <a:t>difícil</a:t>
            </a:r>
            <a:r>
              <a:rPr lang="en" sz="1000">
                <a:solidFill>
                  <a:schemeClr val="dk1"/>
                </a:solidFill>
              </a:rPr>
              <a:t> la estrategia de coordinació́n. Vale la pena señalar que todos los escenarios se han procesado mediante el uso de un propósito de </a:t>
            </a:r>
            <a:r>
              <a:rPr lang="en" sz="1000">
                <a:solidFill>
                  <a:schemeClr val="dk1"/>
                </a:solidFill>
              </a:rPr>
              <a:t>parametrización</a:t>
            </a:r>
            <a:r>
              <a:rPr lang="en" sz="1000">
                <a:solidFill>
                  <a:schemeClr val="dk1"/>
                </a:solidFill>
              </a:rPr>
              <a:t> general.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del Paper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985475" y="1269425"/>
            <a:ext cx="7407000" cy="176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2700">
                <a:solidFill>
                  <a:schemeClr val="dk1"/>
                </a:solidFill>
              </a:rPr>
              <a:t>"Combinando estigmergia y </a:t>
            </a:r>
            <a:r>
              <a:rPr b="1" lang="en" sz="2700">
                <a:solidFill>
                  <a:schemeClr val="dk1"/>
                </a:solidFill>
              </a:rPr>
              <a:t>movimiento</a:t>
            </a:r>
            <a:r>
              <a:rPr b="1" lang="en" sz="2700">
                <a:solidFill>
                  <a:schemeClr val="dk1"/>
                </a:solidFill>
              </a:rPr>
              <a:t> colectivo para coordinar el comportamiento de los enjambres de drones que realizan búsqueda de objetivos"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76200" y="3720825"/>
            <a:ext cx="3425400" cy="70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4A86E8"/>
                </a:solidFill>
              </a:rPr>
              <a:t>Presentando en :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85675" y="3893925"/>
            <a:ext cx="8411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" sz="2500">
                <a:solidFill>
                  <a:schemeClr val="dk1"/>
                </a:solidFill>
              </a:rPr>
              <a:t>6</a:t>
            </a:r>
            <a:r>
              <a:rPr baseline="30000" lang="en" sz="2500">
                <a:solidFill>
                  <a:schemeClr val="dk1"/>
                </a:solidFill>
              </a:rPr>
              <a:t>th</a:t>
            </a:r>
            <a:r>
              <a:rPr lang="en" sz="2500">
                <a:solidFill>
                  <a:schemeClr val="dk1"/>
                </a:solidFill>
              </a:rPr>
              <a:t> Conferencia Internacional en información, inteligencia, sistemas y aplicaciones (IISA), 2015, Corfú, Grecia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Estudios Experimentales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7349" l="0" r="0" t="37642"/>
          <a:stretch/>
        </p:blipFill>
        <p:spPr>
          <a:xfrm>
            <a:off x="4658325" y="1484375"/>
            <a:ext cx="4305335" cy="31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93515"/>
          <a:stretch/>
        </p:blipFill>
        <p:spPr>
          <a:xfrm>
            <a:off x="2623175" y="4667375"/>
            <a:ext cx="4547300" cy="3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62303" l="0" r="0" t="0"/>
          <a:stretch/>
        </p:blipFill>
        <p:spPr>
          <a:xfrm>
            <a:off x="138075" y="2142700"/>
            <a:ext cx="5007699" cy="2486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Shape 233"/>
          <p:cNvCxnSpPr/>
          <p:nvPr/>
        </p:nvCxnSpPr>
        <p:spPr>
          <a:xfrm>
            <a:off x="4922050" y="1642400"/>
            <a:ext cx="11400" cy="2922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4" name="Shape 234"/>
          <p:cNvCxnSpPr/>
          <p:nvPr/>
        </p:nvCxnSpPr>
        <p:spPr>
          <a:xfrm rot="10800000">
            <a:off x="5162175" y="4565100"/>
            <a:ext cx="33528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5" name="Shape 235"/>
          <p:cNvCxnSpPr>
            <a:endCxn id="236" idx="2"/>
          </p:cNvCxnSpPr>
          <p:nvPr/>
        </p:nvCxnSpPr>
        <p:spPr>
          <a:xfrm rot="10800000">
            <a:off x="1222700" y="1556175"/>
            <a:ext cx="227100" cy="89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6" name="Shape 236"/>
          <p:cNvSpPr txBox="1"/>
          <p:nvPr/>
        </p:nvSpPr>
        <p:spPr>
          <a:xfrm>
            <a:off x="112250" y="1062975"/>
            <a:ext cx="2220900" cy="49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Estado inicial, con 80 drones repartidos en 4 enjambres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923100" y="989400"/>
            <a:ext cx="2220900" cy="91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3 formaciones estigmetricas en tres diferentes objetivos. En la parte inferior derecha se puede observar que una formacion estigmergetica atrajo a un enjambre de drones</a:t>
            </a:r>
          </a:p>
        </p:txBody>
      </p:sp>
      <p:cxnSp>
        <p:nvCxnSpPr>
          <p:cNvPr id="238" name="Shape 238"/>
          <p:cNvCxnSpPr/>
          <p:nvPr/>
        </p:nvCxnSpPr>
        <p:spPr>
          <a:xfrm flipH="1" rot="10800000">
            <a:off x="8192775" y="2036575"/>
            <a:ext cx="425700" cy="82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Estudios Experimentales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37706" l="0" r="0" t="0"/>
          <a:stretch/>
        </p:blipFill>
        <p:spPr>
          <a:xfrm>
            <a:off x="115309" y="908850"/>
            <a:ext cx="4319915" cy="42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61750"/>
          <a:stretch/>
        </p:blipFill>
        <p:spPr>
          <a:xfrm>
            <a:off x="4179275" y="2049225"/>
            <a:ext cx="4696750" cy="28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452275" y="4890350"/>
            <a:ext cx="3820200" cy="24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Minas en </a:t>
            </a:r>
            <a:r>
              <a:rPr lang="en" sz="1000">
                <a:solidFill>
                  <a:schemeClr val="dk1"/>
                </a:solidFill>
              </a:rPr>
              <a:t>zonas cercanas a Sarajevo, en Bosnia-Herzegovina.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996525" y="2258125"/>
            <a:ext cx="457200" cy="24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</a:rPr>
              <a:t>S+F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996525" y="4236475"/>
            <a:ext cx="457200" cy="24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</a:rPr>
              <a:t>S+F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111775" y="1024612"/>
            <a:ext cx="30000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Este resultado podría atribuirse al hecho de que el mapa Minas urbana tiene un muy complejo diseño de obstáculos, que hace que la navegación agrupada difíıcil y difícil la estrategia de coordinació́n. Vale la pena señalar que todos los escenarios se han procesado mediante el uso de un propósito de parametrización general.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024" y="0"/>
            <a:ext cx="26295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Conclusiones y Trabajos Futuros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119850" y="253670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En este paper, presentamos una nueva estrategia de enjambre, basada en estigmergia y comportamiento de agrupacion (flocking behaviors).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El enfoque utiliza estigmergia para atraer drones en las áreas con objetivos potenciales y emplea agrupación (flocking) para organizar drones en enjambres.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Los resultados simulados en escenarios sintéticos y reales han demostrado los beneficios de estigmergia y agrupación (flocking).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Conclusiones y Trabajos Futuros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9850" y="276530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El mecanismo general se puede mejorar si los parámetros estructurales están sintonizados correctamente para el escenario dado.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La determinación de estos parámetros correctos no es una tarea sencilla ya que las diferentes áreas tienen diferentes características.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Por lo tanto, una afinación apropiada para adaptar los parámetros al área de búsqueda específica es deseable para hacer la búsqueda más eficaz.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Con este fin, utilizar una estrategia de optimización de parámetros se considera una actividad de </a:t>
            </a:r>
            <a:r>
              <a:rPr lang="en" sz="2000">
                <a:solidFill>
                  <a:schemeClr val="dk1"/>
                </a:solidFill>
              </a:rPr>
              <a:t>investigación</a:t>
            </a:r>
            <a:r>
              <a:rPr lang="en" sz="2000">
                <a:solidFill>
                  <a:schemeClr val="dk1"/>
                </a:solidFill>
              </a:rPr>
              <a:t> clave para los futuros trabajos.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4000">
                <a:solidFill>
                  <a:srgbClr val="FFFFFF"/>
                </a:solidFill>
              </a:rPr>
              <a:t>Referencias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1298750"/>
            <a:ext cx="4368275" cy="33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75" y="1281474"/>
            <a:ext cx="4422974" cy="3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del Paper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76200" y="2914200"/>
            <a:ext cx="3425400" cy="70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4A86E8"/>
                </a:solidFill>
              </a:rPr>
              <a:t>Autores : 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785675" y="3561700"/>
            <a:ext cx="3132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Mario G. C. A. Cimino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Alessandro Lazzeri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Gigliola Vaglini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848325" y="3282400"/>
            <a:ext cx="42846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u="sng">
                <a:solidFill>
                  <a:srgbClr val="1155CC"/>
                </a:solidFill>
                <a:hlinkClick r:id="rId3"/>
              </a:rPr>
              <a:t>mario.cimino@unipi.it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u="sng">
                <a:solidFill>
                  <a:srgbClr val="1155CC"/>
                </a:solidFill>
                <a:hlinkClick r:id="rId4"/>
              </a:rPr>
              <a:t>alessandro.lazzeri@for.unipi.it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u="sng">
                <a:solidFill>
                  <a:srgbClr val="1155CC"/>
                </a:solidFill>
                <a:hlinkClick r:id="rId5"/>
              </a:rPr>
              <a:t>gigliola.vaglini@unipi.it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165050" y="969500"/>
            <a:ext cx="68139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Department of Information Engineering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University of Pisa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Pisa, Italy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Drones               Enjambre (swarm)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6542"/>
          <a:stretch/>
        </p:blipFill>
        <p:spPr>
          <a:xfrm>
            <a:off x="253725" y="1499225"/>
            <a:ext cx="3840324" cy="29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100" y="1614549"/>
            <a:ext cx="3540800" cy="22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Estigmergia</a:t>
            </a: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(stigmergy)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0" y="916200"/>
            <a:ext cx="91440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252525"/>
                </a:solidFill>
                <a:highlight>
                  <a:srgbClr val="FFFFFF"/>
                </a:highlight>
              </a:rPr>
              <a:t>Estigmergia</a:t>
            </a:r>
            <a:r>
              <a:rPr lang="en" sz="2000">
                <a:solidFill>
                  <a:srgbClr val="252525"/>
                </a:solidFill>
                <a:highlight>
                  <a:srgbClr val="FFFFFF"/>
                </a:highlight>
              </a:rPr>
              <a:t> (también llamada a veces </a:t>
            </a:r>
            <a:r>
              <a:rPr b="1" lang="en" sz="2000">
                <a:solidFill>
                  <a:srgbClr val="252525"/>
                </a:solidFill>
                <a:highlight>
                  <a:srgbClr val="FFFFFF"/>
                </a:highlight>
              </a:rPr>
              <a:t>estigmergia</a:t>
            </a:r>
            <a:r>
              <a:rPr lang="en" sz="2000">
                <a:solidFill>
                  <a:srgbClr val="252525"/>
                </a:solidFill>
                <a:highlight>
                  <a:srgbClr val="FFFFFF"/>
                </a:highlight>
              </a:rPr>
              <a:t>) significa colaboración a través del medio físico [1].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0" y="4855825"/>
            <a:ext cx="671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252525"/>
                </a:solidFill>
                <a:highlight>
                  <a:srgbClr val="FFFFFF"/>
                </a:highlight>
              </a:rPr>
              <a:t>[1] </a:t>
            </a:r>
            <a:r>
              <a:rPr lang="en" sz="1200">
                <a:solidFill>
                  <a:schemeClr val="dk1"/>
                </a:solidFill>
              </a:rPr>
              <a:t>https://es.wikipedia.org/wiki/Estigmergia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50" y="1668474"/>
            <a:ext cx="5170597" cy="31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Colectivo (Flocking)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0" y="873200"/>
            <a:ext cx="9144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buClr>
                <a:srgbClr val="38761D"/>
              </a:buClr>
              <a:buSzPct val="100000"/>
              <a:buChar char="❏"/>
            </a:pPr>
            <a:r>
              <a:rPr lang="en" sz="2200">
                <a:solidFill>
                  <a:schemeClr val="dk1"/>
                </a:solidFill>
              </a:rPr>
              <a:t>Desde la perspectiva de modelamiento matemático, </a:t>
            </a:r>
            <a:r>
              <a:rPr b="1" lang="en" sz="2200">
                <a:solidFill>
                  <a:schemeClr val="dk1"/>
                </a:solidFill>
              </a:rPr>
              <a:t>"flocking" es el movimiento colectivo</a:t>
            </a:r>
            <a:r>
              <a:rPr lang="en" sz="2200">
                <a:solidFill>
                  <a:schemeClr val="dk1"/>
                </a:solidFill>
              </a:rPr>
              <a:t> de un número de entidades autopropulsadas [2]. 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0" y="4855825"/>
            <a:ext cx="671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252525"/>
                </a:solidFill>
                <a:highlight>
                  <a:srgbClr val="FFFFFF"/>
                </a:highlight>
              </a:rPr>
              <a:t>[2] </a:t>
            </a:r>
            <a:r>
              <a:rPr lang="en" sz="1200">
                <a:solidFill>
                  <a:schemeClr val="dk1"/>
                </a:solidFill>
              </a:rPr>
              <a:t>https://en.wikipedia.org/wiki/Flocking_(behavior)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3915" l="5495" r="4268" t="9840"/>
          <a:stretch/>
        </p:blipFill>
        <p:spPr>
          <a:xfrm>
            <a:off x="2012250" y="2182450"/>
            <a:ext cx="5350450" cy="262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19850" y="1220900"/>
            <a:ext cx="89043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6AA84F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El</a:t>
            </a:r>
            <a:r>
              <a:rPr lang="en" sz="2000">
                <a:solidFill>
                  <a:schemeClr val="dk1"/>
                </a:solidFill>
              </a:rPr>
              <a:t> limitado poder de cálculo puede ser asimilado en los algoritmos de simulación de enjambres, realizando estas tareas en una manera escalable.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6AA84F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Este paper se enfoca en los aspectos necesarios de coordinación entre los drones, para realizar la búsqueda de objetivos.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6AA84F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Mostramos como la búsqueda de objetivos puede mejorar por combinación de estigmergia y comportamientos de movimiento colectivo.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94300" y="1099925"/>
            <a:ext cx="89043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b="1" lang="en" sz="2000">
                <a:solidFill>
                  <a:schemeClr val="dk1"/>
                </a:solidFill>
              </a:rPr>
              <a:t>Flocking (comportamiento de </a:t>
            </a:r>
            <a:r>
              <a:rPr b="1" lang="en" sz="2000">
                <a:solidFill>
                  <a:schemeClr val="dk1"/>
                </a:solidFill>
              </a:rPr>
              <a:t>agrupación</a:t>
            </a:r>
            <a:r>
              <a:rPr b="1" lang="en" sz="2000">
                <a:solidFill>
                  <a:schemeClr val="dk1"/>
                </a:solidFill>
              </a:rPr>
              <a:t>)</a:t>
            </a:r>
            <a:r>
              <a:rPr lang="en" sz="2000">
                <a:solidFill>
                  <a:schemeClr val="dk1"/>
                </a:solidFill>
              </a:rPr>
              <a:t> ocurre cuando drones están organizados espacialmente en grupos, cuyos miembros tratan de permanecer en un rango entre ellos.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En este paper presentamos un novedoso y descentralizado modelo para la búsqueda de objetivos, y experimentamos de manera empírica usando una </a:t>
            </a:r>
            <a:r>
              <a:rPr b="1" lang="en" sz="2000">
                <a:solidFill>
                  <a:schemeClr val="dk1"/>
                </a:solidFill>
              </a:rPr>
              <a:t>plataforma de simulación.</a:t>
            </a:r>
            <a:r>
              <a:rPr lang="en" sz="2000">
                <a:solidFill>
                  <a:schemeClr val="dk1"/>
                </a:solidFill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Las diferentes combinaciones de estrategias son revisadas, describiendo su desempeño en una serie de escenarios sinteticos y del mundo real.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0" y="0"/>
            <a:ext cx="9144000" cy="913200"/>
          </a:xfrm>
          <a:prstGeom prst="rect">
            <a:avLst/>
          </a:prstGeom>
          <a:solidFill>
            <a:srgbClr val="4A86E8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228975" y="1500600"/>
            <a:ext cx="68676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Inteligencia Militar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Reconocimiento, vigilancia y patrullaje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Monitoreo de Trafico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Localización de incendios forestales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Estudios científicos en condiciones peligrosas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Búsqueda y rescate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79575" y="937550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Uso actual de Drones para :	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19850" y="3542175"/>
            <a:ext cx="8904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chemeClr val="dk1"/>
                </a:solidFill>
              </a:rPr>
              <a:t>Ventajas</a:t>
            </a:r>
            <a:r>
              <a:rPr lang="en" sz="2000">
                <a:solidFill>
                  <a:schemeClr val="dk1"/>
                </a:solidFill>
              </a:rPr>
              <a:t> :	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201675" y="40017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Barato con respecto a otros medios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Uso en enjambre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Configurable (sensors especializados)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